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8"/>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22" r:id="rId15"/>
    <p:sldId id="516" r:id="rId16"/>
    <p:sldId id="525" r:id="rId17"/>
    <p:sldId id="517" r:id="rId18"/>
    <p:sldId id="513" r:id="rId19"/>
    <p:sldId id="526" r:id="rId20"/>
    <p:sldId id="283" r:id="rId21"/>
    <p:sldId id="510" r:id="rId22"/>
    <p:sldId id="512" r:id="rId23"/>
    <p:sldId id="514" r:id="rId24"/>
    <p:sldId id="290" r:id="rId25"/>
    <p:sldId id="497" r:id="rId26"/>
    <p:sldId id="518" r:id="rId27"/>
  </p:sldIdLst>
  <p:sldSz cx="12192000" cy="6858000"/>
  <p:notesSz cx="6858000" cy="9144000"/>
  <p:embeddedFontLst>
    <p:embeddedFont>
      <p:font typeface="Verdana" panose="020B060403050404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22"/>
            <p14:sldId id="516"/>
            <p14:sldId id="525"/>
            <p14:sldId id="517"/>
            <p14:sldId id="513"/>
            <p14:sldId id="526"/>
            <p14:sldId id="283"/>
            <p14:sldId id="510"/>
            <p14:sldId id="512"/>
            <p14:sldId id="514"/>
            <p14:sldId id="290"/>
            <p14:sldId id="497"/>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42" autoAdjust="0"/>
    <p:restoredTop sz="80680" autoAdjust="0"/>
  </p:normalViewPr>
  <p:slideViewPr>
    <p:cSldViewPr snapToGrid="0">
      <p:cViewPr varScale="1">
        <p:scale>
          <a:sx n="102" d="100"/>
          <a:sy n="102" d="100"/>
        </p:scale>
        <p:origin x="1120" y="176"/>
      </p:cViewPr>
      <p:guideLst/>
    </p:cSldViewPr>
  </p:slideViewPr>
  <p:notesTextViewPr>
    <p:cViewPr>
      <p:scale>
        <a:sx n="100" d="100"/>
        <a:sy n="100" d="100"/>
      </p:scale>
      <p:origin x="0" y="0"/>
    </p:cViewPr>
  </p:notesTextViewPr>
  <p:sorterViewPr>
    <p:cViewPr varScale="1">
      <p:scale>
        <a:sx n="1" d="1"/>
        <a:sy n="1" d="1"/>
      </p:scale>
      <p:origin x="0" y="-804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Construction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2.png>
</file>

<file path=ppt/media/image3.png>
</file>

<file path=ppt/media/image4.png>
</file>

<file path=ppt/media/image5.jpeg>
</file>

<file path=ppt/media/image6.jpeg>
</file>

<file path=ppt/media/image7.tif>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5/16/25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 lot of different variants of </a:t>
            </a:r>
            <a:r>
              <a:rPr lang="en-US" sz="1200" b="0" i="0" u="none" strike="noStrike" kern="1200">
                <a:solidFill>
                  <a:schemeClr val="tx1"/>
                </a:solidFill>
                <a:effectLst/>
                <a:latin typeface="+mn-lt"/>
                <a:ea typeface="+mn-ea"/>
                <a:cs typeface="+mn-cs"/>
              </a:rPr>
              <a:t>“Agile” </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140925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39864215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Toyota production system (TPS)</a:t>
            </a:r>
          </a:p>
          <a:p>
            <a:pPr defTabSz="914400">
              <a:lnSpc>
                <a:spcPct val="100000"/>
              </a:lnSpc>
              <a:defRPr sz="1200">
                <a:latin typeface="Calibri"/>
                <a:ea typeface="Calibri"/>
                <a:cs typeface="Calibri"/>
                <a:sym typeface="Calibri"/>
              </a:defRPr>
            </a:pPr>
            <a:r>
              <a:rPr dirty="0"/>
              <a:t>“Every worker is responsible for the whole production line” – What do you do if you see a defective door go by? If you aren’t the QA inspector you do NOTHING. In TPS, you see that happen and you pull the cord to SHUT IT ALL DOWN AND FIGURE OUT HOW TO DO IT BETTER</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We think that this is the most important/impactful part of agile. It is easy to say that you are “doing agile” by not planning a lot up front. But: must have a process solution for ensuring quality</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 (</a:t>
            </a:r>
            <a:r>
              <a:rPr lang="en-US" dirty="0" err="1"/>
              <a:t>haha</a:t>
            </a:r>
            <a:r>
              <a:rPr lang="en-US" dirty="0"/>
              <a:t>)</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 name="Shape 530"/>
          <p:cNvSpPr>
            <a:spLocks noGrp="1" noRot="1" noChangeAspect="1"/>
          </p:cNvSpPr>
          <p:nvPr>
            <p:ph type="sldImg"/>
          </p:nvPr>
        </p:nvSpPr>
        <p:spPr>
          <a:prstGeom prst="rect">
            <a:avLst/>
          </a:prstGeom>
        </p:spPr>
        <p:txBody>
          <a:bodyPr/>
          <a:lstStyle/>
          <a:p>
            <a:endParaRPr/>
          </a:p>
        </p:txBody>
      </p:sp>
      <p:sp>
        <p:nvSpPr>
          <p:cNvPr id="531" name="Shape 531"/>
          <p:cNvSpPr>
            <a:spLocks noGrp="1"/>
          </p:cNvSpPr>
          <p:nvPr>
            <p:ph type="body" sz="quarter" idx="1"/>
          </p:nvPr>
        </p:nvSpPr>
        <p:spPr>
          <a:prstGeom prst="rect">
            <a:avLst/>
          </a:prstGeom>
        </p:spPr>
        <p:txBody>
          <a:bodyPr/>
          <a:lstStyle/>
          <a:p>
            <a:pPr defTabSz="914400">
              <a:lnSpc>
                <a:spcPct val="100000"/>
              </a:lnSpc>
              <a:defRPr sz="1200">
                <a:latin typeface="Calibri"/>
                <a:ea typeface="Calibri"/>
                <a:cs typeface="Calibri"/>
                <a:sym typeface="Calibri"/>
              </a:defRPr>
            </a:pPr>
            <a:r>
              <a:rPr dirty="0"/>
              <a:t>TDD is important in agile, because being able to continuously evaluate the correctness and quality of software is important.</a:t>
            </a:r>
          </a:p>
          <a:p>
            <a:pPr defTabSz="914400">
              <a:lnSpc>
                <a:spcPct val="100000"/>
              </a:lnSpc>
              <a:defRPr sz="1200">
                <a:latin typeface="Calibri"/>
                <a:ea typeface="Calibri"/>
                <a:cs typeface="Calibri"/>
                <a:sym typeface="Calibri"/>
              </a:defRPr>
            </a:pPr>
            <a:r>
              <a:rPr dirty="0"/>
              <a:t>For example, this feeds directly into another key practice to enable agile processes is small, continuous releases.</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This provides the ultimate fast feedback loop: are our customers satisfied? What is the impact of each update in production? We can be agile - releasing frequently, in small batches of updates. Thanks to our automated testing infrastructure (hooray TDD), we can be reasonably confident that we won’t break things when we deploy them.</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Continuous delivery typically involves multiple stages. For example, the graphic on the right of this slide shows the continuous release platform at Facebook, where each change is released directly once it’s merged into the master branch.</a:t>
            </a:r>
          </a:p>
          <a:p>
            <a:pPr defTabSz="914400">
              <a:lnSpc>
                <a:spcPct val="100000"/>
              </a:lnSpc>
              <a:defRPr sz="1200">
                <a:latin typeface="Calibri"/>
                <a:ea typeface="Calibri"/>
                <a:cs typeface="Calibri"/>
                <a:sym typeface="Calibri"/>
              </a:defRPr>
            </a:pPr>
            <a:endParaRPr dirty="0"/>
          </a:p>
          <a:p>
            <a:pPr defTabSz="914400">
              <a:lnSpc>
                <a:spcPct val="100000"/>
              </a:lnSpc>
              <a:defRPr sz="1200">
                <a:latin typeface="Calibri"/>
                <a:ea typeface="Calibri"/>
                <a:cs typeface="Calibri"/>
                <a:sym typeface="Calibri"/>
              </a:defRPr>
            </a:pPr>
            <a:r>
              <a:rPr dirty="0"/>
              <a:t>Here’s how it works in the </a:t>
            </a:r>
            <a:r>
              <a:rPr dirty="0" err="1"/>
              <a:t>facebook</a:t>
            </a:r>
            <a:r>
              <a:rPr dirty="0"/>
              <a:t> figure: First, the changes go through a series of automated internal tests (again, hooray TDD), once they pass those they are merged into the master branch. Then, it’s pushed to </a:t>
            </a:r>
            <a:r>
              <a:rPr dirty="0" err="1"/>
              <a:t>facebook</a:t>
            </a:r>
            <a:r>
              <a:rPr dirty="0"/>
              <a:t> employees, and there are monitoring systems to identify if there are problems; if so there is an “emergency stop” button that prevents the change from moving forward. The scope of a problem is limited to only your employee’s interaction with the app here though, so it’s not a big deal. Then if OK, the change is pushed to 2% of production users, where again there is considerable monitoring. Then, it rolls out to 100% of production, where there are still monitoring systems in place to automatically roll back as needed. Not EVERY change goes straight through, though: as they are building and deploying whole new features, the individual changes that make up those features are kept together, </a:t>
            </a:r>
            <a:r>
              <a:rPr dirty="0" err="1"/>
              <a:t>nto</a:t>
            </a:r>
            <a:r>
              <a:rPr dirty="0"/>
              <a:t> deployed until the feature is ready to be released to a set of users.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461951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5/16/25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5/16/25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5/16/25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5/16/25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5/16/25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5/16/25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5/16/25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5/16/25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5/16/25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5/16/25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5/16/25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5/16/25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5/16/25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4.1</a:t>
            </a:r>
            <a:r>
              <a:rPr lang="en-US" altLang="en-US" dirty="0">
                <a:sym typeface="Helvetica Neue" charset="0"/>
              </a:rPr>
              <a:t>: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and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Autofit/>
          </a:bodyPr>
          <a:lstStyle/>
          <a:p>
            <a:r>
              <a:rPr lang="en-US" dirty="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produced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Iterative Process (~1980s) are Waterfall Variations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normAutofit/>
          </a:bodyPr>
          <a:lstStyle/>
          <a:p>
            <a:r>
              <a:rPr lang="en-US" sz="3600" dirty="0"/>
              <a:t>Warning: Agile can be a buzzword</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16</a:t>
            </a:fld>
            <a:endParaRPr lang="en-US" dirty="0"/>
          </a:p>
        </p:txBody>
      </p:sp>
      <p:pic>
        <p:nvPicPr>
          <p:cNvPr id="3" name="Image" descr="Image">
            <a:extLst>
              <a:ext uri="{FF2B5EF4-FFF2-40B4-BE49-F238E27FC236}">
                <a16:creationId xmlns:a16="http://schemas.microsoft.com/office/drawing/2014/main" id="{DA4ACFE9-CC7F-8C8C-A798-8CB63CF4395F}"/>
              </a:ext>
            </a:extLst>
          </p:cNvPr>
          <p:cNvPicPr>
            <a:picLocks noChangeAspect="1"/>
          </p:cNvPicPr>
          <p:nvPr/>
        </p:nvPicPr>
        <p:blipFill>
          <a:blip r:embed="rId3"/>
          <a:stretch>
            <a:fillRect/>
          </a:stretch>
        </p:blipFill>
        <p:spPr>
          <a:xfrm>
            <a:off x="1266409" y="1640464"/>
            <a:ext cx="7043057" cy="4898448"/>
          </a:xfrm>
          <a:prstGeom prst="rect">
            <a:avLst/>
          </a:prstGeom>
          <a:ln w="25400">
            <a:solidFill>
              <a:srgbClr val="000000"/>
            </a:solidFill>
            <a:miter lim="400000"/>
          </a:ln>
        </p:spPr>
      </p:pic>
    </p:spTree>
    <p:extLst>
      <p:ext uri="{BB962C8B-B14F-4D97-AF65-F5344CB8AC3E}">
        <p14:creationId xmlns:p14="http://schemas.microsoft.com/office/powerpoint/2010/main" val="1717385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normAutofit/>
          </a:bodyPr>
          <a:lstStyle/>
          <a:p>
            <a:r>
              <a:rPr lang="en-US" sz="3600"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idx="1"/>
          </p:nvPr>
        </p:nvSpPr>
        <p:spPr/>
        <p:txBody>
          <a:bodyPr>
            <a:normAutofit fontScale="92500"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normAutofit/>
          </a:bodyPr>
          <a:lstStyle/>
          <a:p>
            <a:r>
              <a:rPr lang="en-US" sz="3600"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idx="1"/>
          </p:nvPr>
        </p:nvSpPr>
        <p:spPr/>
        <p:txBody>
          <a:bodyPr>
            <a:normAutofit fontScale="92500" lnSpcReduction="10000"/>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normAutofit/>
          </a:bodyPr>
          <a:lstStyle/>
          <a:p>
            <a:r>
              <a:rPr lang="en-US" dirty="0"/>
              <a:t>Agile requires quality assurance processes</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a:xfrm>
            <a:off x="838199" y="1500160"/>
            <a:ext cx="8849139" cy="4351338"/>
          </a:xfrm>
        </p:spPr>
        <p:txBody>
          <a:bodyPr>
            <a:normAutofit/>
          </a:bodyPr>
          <a:lstStyle/>
          <a:p>
            <a:r>
              <a:rPr lang="en-US" dirty="0"/>
              <a:t>Quality is everyone’s responsibility</a:t>
            </a:r>
            <a:endParaRPr lang="en-US" b="0" i="0" u="none" strike="noStrike" kern="1200" dirty="0">
              <a:solidFill>
                <a:schemeClr val="tx1"/>
              </a:solidFill>
              <a:effectLst/>
              <a:latin typeface="+mn-lt"/>
              <a:ea typeface="+mn-ea"/>
              <a:cs typeface="+mn-cs"/>
            </a:endParaRPr>
          </a:p>
          <a:p>
            <a:r>
              <a:rPr lang="en-US" dirty="0"/>
              <a:t>Multiple processes work together to ensure quality: </a:t>
            </a:r>
          </a:p>
          <a:p>
            <a:pPr lvl="1"/>
            <a:r>
              <a:rPr lang="en-US" b="0" i="0" u="none" strike="noStrike" kern="1200" dirty="0">
                <a:solidFill>
                  <a:schemeClr val="tx1"/>
                </a:solidFill>
                <a:effectLst/>
                <a:latin typeface="+mn-lt"/>
                <a:ea typeface="+mn-ea"/>
                <a:cs typeface="+mn-cs"/>
              </a:rPr>
              <a:t>unit testing/TDD</a:t>
            </a:r>
          </a:p>
          <a:p>
            <a:pPr lvl="1"/>
            <a:r>
              <a:rPr lang="en-US" b="0" i="0" u="none" strike="noStrike" kern="1200" dirty="0">
                <a:solidFill>
                  <a:schemeClr val="tx1"/>
                </a:solidFill>
                <a:effectLst/>
                <a:latin typeface="+mn-lt"/>
                <a:ea typeface="+mn-ea"/>
                <a:cs typeface="+mn-cs"/>
              </a:rPr>
              <a:t>mix of unit tests &amp; integration tests (we'll see more of this)</a:t>
            </a:r>
          </a:p>
          <a:p>
            <a:pPr lvl="1"/>
            <a:r>
              <a:rPr lang="en-US" b="0" i="0" u="none" strike="noStrike" kern="1200" dirty="0">
                <a:solidFill>
                  <a:schemeClr val="tx1"/>
                </a:solidFill>
                <a:effectLst/>
                <a:latin typeface="+mn-lt"/>
                <a:ea typeface="+mn-ea"/>
                <a:cs typeface="+mn-cs"/>
              </a:rPr>
              <a:t>code review</a:t>
            </a:r>
          </a:p>
          <a:p>
            <a:pPr lvl="1"/>
            <a:r>
              <a:rPr lang="en-US" b="0" i="0" u="none" strike="noStrike" kern="1200" dirty="0">
                <a:solidFill>
                  <a:schemeClr val="tx1"/>
                </a:solidFill>
                <a:effectLst/>
                <a:latin typeface="+mn-lt"/>
                <a:ea typeface="+mn-ea"/>
                <a:cs typeface="+mn-cs"/>
              </a:rPr>
              <a:t>continuous integration </a:t>
            </a:r>
          </a:p>
          <a:p>
            <a:pPr lvl="1"/>
            <a:r>
              <a:rPr lang="en-US" b="0" i="0" u="none" strike="noStrike" kern="1200" dirty="0">
                <a:solidFill>
                  <a:schemeClr val="tx1"/>
                </a:solidFill>
                <a:effectLst/>
                <a:latin typeface="+mn-lt"/>
                <a:ea typeface="+mn-ea"/>
                <a:cs typeface="+mn-cs"/>
              </a:rPr>
              <a:t>continuous deployment (A/B, canaries, etc.)</a:t>
            </a:r>
          </a:p>
          <a:p>
            <a:pPr lvl="1"/>
            <a:r>
              <a:rPr lang="en-US" b="0" i="0" u="none" strike="noStrike" kern="1200" dirty="0">
                <a:solidFill>
                  <a:schemeClr val="tx1"/>
                </a:solidFill>
                <a:effectLst/>
                <a:latin typeface="+mn-lt"/>
                <a:ea typeface="+mn-ea"/>
                <a:cs typeface="+mn-cs"/>
              </a:rPr>
              <a:t>quality includes non-functional requirements (resource consumption, response time) or generally speaking extensibility, maintainability, etc.</a:t>
            </a:r>
            <a:r>
              <a:rPr lang="en-US" dirty="0"/>
              <a:t> </a:t>
            </a: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19</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56376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BGRectangle"/>
          <p:cNvSpPr/>
          <p:nvPr/>
        </p:nvSpPr>
        <p:spPr>
          <a:xfrm>
            <a:off x="-1" y="-6182"/>
            <a:ext cx="12188953" cy="68580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pic>
        <p:nvPicPr>
          <p:cNvPr id="478" name="Picture 2" descr="Picture 2"/>
          <p:cNvPicPr>
            <a:picLocks noChangeAspect="1"/>
          </p:cNvPicPr>
          <p:nvPr/>
        </p:nvPicPr>
        <p:blipFill>
          <a:blip r:embed="rId3"/>
          <a:srcRect t="16220" b="27600"/>
          <a:stretch>
            <a:fillRect/>
          </a:stretch>
        </p:blipFill>
        <p:spPr>
          <a:xfrm>
            <a:off x="21" y="11"/>
            <a:ext cx="12188932" cy="4570848"/>
          </a:xfrm>
          <a:prstGeom prst="rect">
            <a:avLst/>
          </a:prstGeom>
          <a:ln w="12700">
            <a:miter lim="400000"/>
          </a:ln>
        </p:spPr>
      </p:pic>
      <p:sp>
        <p:nvSpPr>
          <p:cNvPr id="479" name="!!Rectangle"/>
          <p:cNvSpPr/>
          <p:nvPr/>
        </p:nvSpPr>
        <p:spPr>
          <a:xfrm>
            <a:off x="0" y="4572457"/>
            <a:ext cx="12192000" cy="2285544"/>
          </a:xfrm>
          <a:prstGeom prst="rect">
            <a:avLst/>
          </a:prstGeom>
          <a:solidFill>
            <a:srgbClr val="404040"/>
          </a:solidFill>
          <a:ln w="12700">
            <a:miter lim="400000"/>
          </a:ln>
        </p:spPr>
        <p:txBody>
          <a:bodyPr tIns="45720" bIns="45720" anchor="ctr"/>
          <a:lstStyle/>
          <a:p>
            <a:pPr>
              <a:defRPr sz="3600">
                <a:solidFill>
                  <a:srgbClr val="FFFFFF"/>
                </a:solidFill>
                <a:latin typeface="Tw Cen MT"/>
                <a:ea typeface="Tw Cen MT"/>
                <a:cs typeface="Tw Cen MT"/>
                <a:sym typeface="Tw Cen MT"/>
              </a:defRPr>
            </a:pPr>
            <a:endParaRPr/>
          </a:p>
        </p:txBody>
      </p:sp>
      <p:sp>
        <p:nvSpPr>
          <p:cNvPr id="480" name="Title 1"/>
          <p:cNvSpPr txBox="1">
            <a:spLocks noGrp="1"/>
          </p:cNvSpPr>
          <p:nvPr>
            <p:ph type="title"/>
          </p:nvPr>
        </p:nvSpPr>
        <p:spPr>
          <a:xfrm>
            <a:off x="3924671" y="5091762"/>
            <a:ext cx="7834194" cy="1264589"/>
          </a:xfrm>
          <a:prstGeom prst="rect">
            <a:avLst/>
          </a:prstGeom>
        </p:spPr>
        <p:txBody>
          <a:bodyPr anchor="ctr">
            <a:noAutofit/>
          </a:bodyPr>
          <a:lstStyle>
            <a:lvl1pPr defTabSz="1426463">
              <a:defRPr sz="6551">
                <a:solidFill>
                  <a:srgbClr val="FFFFFF"/>
                </a:solidFill>
                <a:latin typeface="Calibri Light"/>
                <a:ea typeface="Calibri Light"/>
                <a:cs typeface="Calibri Light"/>
                <a:sym typeface="Calibri Light"/>
              </a:defRPr>
            </a:lvl1pPr>
          </a:lstStyle>
          <a:p>
            <a:r>
              <a:rPr sz="3000" dirty="0"/>
              <a:t>Agile Empowers Workers to Improve Processes: Toyota Production System (1990’s)</a:t>
            </a:r>
          </a:p>
        </p:txBody>
      </p:sp>
      <p:sp>
        <p:nvSpPr>
          <p:cNvPr id="481" name="!!Line"/>
          <p:cNvSpPr/>
          <p:nvPr/>
        </p:nvSpPr>
        <p:spPr>
          <a:xfrm>
            <a:off x="3795900" y="5264106"/>
            <a:ext cx="12701" cy="914401"/>
          </a:xfrm>
          <a:prstGeom prst="rect">
            <a:avLst/>
          </a:prstGeom>
          <a:solidFill>
            <a:srgbClr val="FFFFFF"/>
          </a:solidFill>
          <a:ln w="12700">
            <a:miter lim="400000"/>
          </a:ln>
        </p:spPr>
        <p:txBody>
          <a:bodyPr tIns="45720" bIns="45720" anchor="ctr"/>
          <a:lstStyle/>
          <a:p>
            <a:pPr>
              <a:defRPr sz="3600">
                <a:solidFill>
                  <a:srgbClr val="FFFFFF"/>
                </a:solidFill>
                <a:latin typeface="Calibri"/>
                <a:ea typeface="Calibri"/>
                <a:cs typeface="Calibri"/>
                <a:sym typeface="Calibri"/>
              </a:defRPr>
            </a:pPr>
            <a:endParaRPr/>
          </a:p>
        </p:txBody>
      </p:sp>
      <p:sp>
        <p:nvSpPr>
          <p:cNvPr id="482" name="Slide Number Placeholder 3"/>
          <p:cNvSpPr txBox="1">
            <a:spLocks noGrp="1"/>
          </p:cNvSpPr>
          <p:nvPr>
            <p:ph type="sldNum" sz="quarter" idx="2"/>
          </p:nvPr>
        </p:nvSpPr>
        <p:spPr>
          <a:xfrm>
            <a:off x="22207503" y="12800827"/>
            <a:ext cx="495646" cy="5539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91439" tIns="91439" rIns="91439" bIns="91439" anchor="ctr">
            <a:sp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r" defTabSz="18288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888888"/>
                </a:solidFill>
                <a:effectLst/>
                <a:uFillTx/>
                <a:latin typeface="Calibri"/>
                <a:ea typeface="Calibri"/>
                <a:cs typeface="Calibri"/>
                <a:sym typeface="Calibri"/>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a:lstStyle>
          <a:p>
            <a:pPr algn="l"/>
            <a:fld id="{86CB4B4D-7CA3-9044-876B-883B54F8677D}" type="slidenum">
              <a:rPr lang="en-US" smtClean="0"/>
              <a:pPr algn="l"/>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21</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normAutofit/>
          </a:bodyPr>
          <a:lstStyle/>
          <a:p>
            <a:r>
              <a:rPr lang="en-US" sz="3600"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the next module</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22</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normAutofit/>
          </a:bodyPr>
          <a:lstStyle/>
          <a:p>
            <a:r>
              <a:rPr lang="en-US" sz="3600"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23</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Title 1"/>
          <p:cNvSpPr txBox="1">
            <a:spLocks noGrp="1"/>
          </p:cNvSpPr>
          <p:nvPr>
            <p:ph type="title"/>
          </p:nvPr>
        </p:nvSpPr>
        <p:spPr>
          <a:prstGeom prst="rect">
            <a:avLst/>
          </a:prstGeom>
        </p:spPr>
        <p:txBody>
          <a:bodyPr/>
          <a:lstStyle/>
          <a:p>
            <a:r>
              <a:rPr lang="en-US"/>
              <a:t>Code Review is Agile Practice</a:t>
            </a:r>
            <a:endParaRPr lang="en-US" dirty="0"/>
          </a:p>
        </p:txBody>
      </p:sp>
      <p:sp>
        <p:nvSpPr>
          <p:cNvPr id="529" name="Content Placeholder 2"/>
          <p:cNvSpPr txBox="1">
            <a:spLocks noGrp="1"/>
          </p:cNvSpPr>
          <p:nvPr>
            <p:ph idx="1"/>
          </p:nvPr>
        </p:nvSpPr>
        <p:spPr>
          <a:xfrm>
            <a:off x="838200" y="1500160"/>
            <a:ext cx="6091989" cy="4351338"/>
          </a:xfrm>
          <a:prstGeom prst="rect">
            <a:avLst/>
          </a:prstGeom>
        </p:spPr>
        <p:txBody>
          <a:bodyPr/>
          <a:lstStyle/>
          <a:p>
            <a:r>
              <a:rPr lang="en-US" dirty="0"/>
              <a:t>A code review is the process in which the author of some code is asked to explain it to their peers:</a:t>
            </a:r>
          </a:p>
          <a:p>
            <a:pPr lvl="1"/>
            <a:r>
              <a:rPr lang="en-US" dirty="0"/>
              <a:t>What purpose the code has;</a:t>
            </a:r>
          </a:p>
          <a:p>
            <a:pPr lvl="1"/>
            <a:r>
              <a:rPr lang="en-US" dirty="0"/>
              <a:t>How the code accomplishes this purpose;</a:t>
            </a:r>
          </a:p>
          <a:p>
            <a:pPr lvl="1"/>
            <a:r>
              <a:rPr lang="en-US" dirty="0"/>
              <a:t>How the author is confident of this information,</a:t>
            </a:r>
          </a:p>
          <a:p>
            <a:pPr lvl="2"/>
            <a:r>
              <a:rPr lang="en-US" dirty="0"/>
              <a:t>E.g., show results of running tests (CI results)</a:t>
            </a:r>
          </a:p>
          <a:p>
            <a:r>
              <a:rPr lang="en-US" dirty="0"/>
              <a:t>A code review often concerns a code change (“diff”)</a:t>
            </a:r>
          </a:p>
        </p:txBody>
      </p:sp>
      <p:pic>
        <p:nvPicPr>
          <p:cNvPr id="2" name="Picture 8" descr="Picture 8">
            <a:extLst>
              <a:ext uri="{FF2B5EF4-FFF2-40B4-BE49-F238E27FC236}">
                <a16:creationId xmlns:a16="http://schemas.microsoft.com/office/drawing/2014/main" id="{CA70218E-24FF-DEFD-6A4D-ADF2C7DBC512}"/>
              </a:ext>
            </a:extLst>
          </p:cNvPr>
          <p:cNvPicPr>
            <a:picLocks noChangeAspect="1"/>
          </p:cNvPicPr>
          <p:nvPr/>
        </p:nvPicPr>
        <p:blipFill>
          <a:blip r:embed="rId3"/>
          <a:srcRect b="10833"/>
          <a:stretch>
            <a:fillRect/>
          </a:stretch>
        </p:blipFill>
        <p:spPr>
          <a:xfrm>
            <a:off x="6689556" y="1500160"/>
            <a:ext cx="5385405" cy="3721545"/>
          </a:xfrm>
          <a:prstGeom prst="rect">
            <a:avLst/>
          </a:prstGeom>
          <a:ln w="12700">
            <a:miter lim="400000"/>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F86D58-152F-496B-BA81-FDA5B100832A}"/>
              </a:ext>
            </a:extLst>
          </p:cNvPr>
          <p:cNvSpPr>
            <a:spLocks noGrp="1"/>
          </p:cNvSpPr>
          <p:nvPr>
            <p:ph type="title"/>
          </p:nvPr>
        </p:nvSpPr>
        <p:spPr/>
        <p:txBody>
          <a:bodyPr/>
          <a:lstStyle/>
          <a:p>
            <a:r>
              <a:rPr lang="en-US" dirty="0"/>
              <a:t>Agility and You</a:t>
            </a:r>
          </a:p>
        </p:txBody>
      </p:sp>
      <p:sp>
        <p:nvSpPr>
          <p:cNvPr id="4" name="Slide Number Placeholder 3">
            <a:extLst>
              <a:ext uri="{FF2B5EF4-FFF2-40B4-BE49-F238E27FC236}">
                <a16:creationId xmlns:a16="http://schemas.microsoft.com/office/drawing/2014/main" id="{C7C3DEB3-F948-4B7E-8BDA-FB7ABCF7A993}"/>
              </a:ext>
            </a:extLst>
          </p:cNvPr>
          <p:cNvSpPr>
            <a:spLocks noGrp="1"/>
          </p:cNvSpPr>
          <p:nvPr>
            <p:ph type="sldNum" sz="quarter" idx="12"/>
          </p:nvPr>
        </p:nvSpPr>
        <p:spPr/>
        <p:txBody>
          <a:bodyPr/>
          <a:lstStyle/>
          <a:p>
            <a:fld id="{20F37917-FD3A-4669-9018-DA04BCDD3D75}" type="slidenum">
              <a:rPr lang="en-US" smtClean="0"/>
              <a:t>25</a:t>
            </a:fld>
            <a:endParaRPr lang="en-US"/>
          </a:p>
        </p:txBody>
      </p:sp>
      <p:sp>
        <p:nvSpPr>
          <p:cNvPr id="7" name="Content Placeholder 6">
            <a:extLst>
              <a:ext uri="{FF2B5EF4-FFF2-40B4-BE49-F238E27FC236}">
                <a16:creationId xmlns:a16="http://schemas.microsoft.com/office/drawing/2014/main" id="{695B468C-8A4C-334E-9ECE-6E4EE06EEA36}"/>
              </a:ext>
            </a:extLst>
          </p:cNvPr>
          <p:cNvSpPr>
            <a:spLocks noGrp="1"/>
          </p:cNvSpPr>
          <p:nvPr>
            <p:ph idx="1"/>
          </p:nvPr>
        </p:nvSpPr>
        <p:spPr>
          <a:xfrm>
            <a:off x="838200" y="1500160"/>
            <a:ext cx="10515600" cy="4351338"/>
          </a:xfrm>
        </p:spPr>
        <p:txBody>
          <a:bodyPr>
            <a:normAutofit/>
          </a:bodyPr>
          <a:lstStyle/>
          <a:p>
            <a:r>
              <a:rPr lang="en-US" dirty="0"/>
              <a:t>In your project, you can display agility in some of the following ways:</a:t>
            </a:r>
          </a:p>
          <a:p>
            <a:pPr lvl="1"/>
            <a:r>
              <a:rPr lang="en-US" dirty="0"/>
              <a:t>Renegotiate specs</a:t>
            </a:r>
          </a:p>
          <a:p>
            <a:pPr lvl="1"/>
            <a:r>
              <a:rPr lang="en-US" dirty="0"/>
              <a:t>Reorder priorities</a:t>
            </a:r>
          </a:p>
          <a:p>
            <a:pPr lvl="1"/>
            <a:r>
              <a:rPr lang="en-US" dirty="0"/>
              <a:t>Alter implementation strategy</a:t>
            </a:r>
          </a:p>
          <a:p>
            <a:pPr lvl="1"/>
            <a:r>
              <a:rPr lang="en-US" dirty="0"/>
              <a:t>Improve team communication patterns</a:t>
            </a:r>
          </a:p>
          <a:p>
            <a:r>
              <a:rPr lang="en-US" dirty="0"/>
              <a:t>If you are agile, you can adjust these things to deliver your product on time and get a good grade </a:t>
            </a:r>
            <a:r>
              <a:rPr lang="en-US" dirty="0">
                <a:sym typeface="Wingdings" panose="05000000000000000000" pitchFamily="2" charset="2"/>
              </a:rPr>
              <a:t></a:t>
            </a:r>
            <a:endParaRPr lang="en-US" dirty="0"/>
          </a:p>
          <a:p>
            <a:endParaRPr lang="en-US" dirty="0"/>
          </a:p>
        </p:txBody>
      </p:sp>
      <p:sp>
        <p:nvSpPr>
          <p:cNvPr id="8" name="TextBox 7">
            <a:extLst>
              <a:ext uri="{FF2B5EF4-FFF2-40B4-BE49-F238E27FC236}">
                <a16:creationId xmlns:a16="http://schemas.microsoft.com/office/drawing/2014/main" id="{F62F96CF-020C-774F-947B-42E422E24849}"/>
              </a:ext>
            </a:extLst>
          </p:cNvPr>
          <p:cNvSpPr txBox="1"/>
          <p:nvPr/>
        </p:nvSpPr>
        <p:spPr>
          <a:xfrm>
            <a:off x="3683000" y="26416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5373420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3241024295"/>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dirty="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dirty="0"/>
              <a:t>Since formal quality assurance happens at each phase, it’s necessary to produce extremely detailed…</a:t>
            </a:r>
          </a:p>
          <a:p>
            <a:pPr lvl="1"/>
            <a:r>
              <a:rPr lang="en-US" sz="2200" dirty="0"/>
              <a:t>Requirements documents</a:t>
            </a:r>
          </a:p>
          <a:p>
            <a:pPr lvl="1"/>
            <a:r>
              <a:rPr lang="en-US" sz="2200" dirty="0"/>
              <a:t>Design documents</a:t>
            </a:r>
          </a:p>
          <a:p>
            <a:pPr lvl="1"/>
            <a:r>
              <a:rPr lang="en-US" sz="2200" dirty="0"/>
              <a:t>Source code with documentation</a:t>
            </a:r>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12896</TotalTime>
  <Words>3768</Words>
  <Application>Microsoft Macintosh PowerPoint</Application>
  <PresentationFormat>Widescreen</PresentationFormat>
  <Paragraphs>376</Paragraphs>
  <Slides>26</Slides>
  <Notes>26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Helvetica Neue</vt:lpstr>
      <vt:lpstr>Calibri</vt:lpstr>
      <vt:lpstr>Wingdings</vt:lpstr>
      <vt:lpstr>Verdana</vt:lpstr>
      <vt:lpstr>Arial</vt:lpstr>
      <vt:lpstr>Times New Roman</vt:lpstr>
      <vt:lpstr>Office Theme</vt:lpstr>
      <vt:lpstr>CS 4530: Fundamentals of Software Engineering Module 4.1: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produced Wasted Work Product</vt:lpstr>
      <vt:lpstr>Iterative Process (~1980s) are Waterfall Variations</vt:lpstr>
      <vt:lpstr>The Agile Model Reduces Risk by Embracing Change (~2000)</vt:lpstr>
      <vt:lpstr>Agile Manifesto</vt:lpstr>
      <vt:lpstr>Warning: Agile can be a buzzword</vt:lpstr>
      <vt:lpstr>Agile Values Embrace Change</vt:lpstr>
      <vt:lpstr>Agile Practice: Everyone is Responsible for Quality</vt:lpstr>
      <vt:lpstr>Agile requires quality assurance processes</vt:lpstr>
      <vt:lpstr>Agile Empowers Workers to Improve Processes: Toyota Production System (1990’s)</vt:lpstr>
      <vt:lpstr>Agile Processes are Iterative</vt:lpstr>
      <vt:lpstr>Agile Processes Reduce Risk by Time Boxing</vt:lpstr>
      <vt:lpstr>Agile Practice: Test Driven Development (TDD)</vt:lpstr>
      <vt:lpstr>Code Review is Agile Practice</vt:lpstr>
      <vt:lpstr>Agility and You</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Robert Simmons</cp:lastModifiedBy>
  <cp:revision>219</cp:revision>
  <dcterms:created xsi:type="dcterms:W3CDTF">2021-01-07T15:19:22Z</dcterms:created>
  <dcterms:modified xsi:type="dcterms:W3CDTF">2025-05-16T15:52:09Z</dcterms:modified>
</cp:coreProperties>
</file>

<file path=docProps/thumbnail.jpeg>
</file>